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9" r:id="rId3"/>
    <p:sldId id="260" r:id="rId4"/>
    <p:sldId id="268" r:id="rId5"/>
    <p:sldId id="261" r:id="rId6"/>
    <p:sldId id="266" r:id="rId7"/>
    <p:sldId id="269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36795-4234-4DA0-B6E2-282159494EE4}" v="26" dt="2020-04-10T01:36:15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-269" y="682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4/9/2020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Jens Martensson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the Response to NYC “Social Distancing Violation” Reports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Greg Berry</a:t>
            </a:r>
          </a:p>
          <a:p>
            <a:r>
              <a:rPr lang="en-US" noProof="1"/>
              <a:t>April 09,2020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72A74-C10A-4FA9-926A-252D6500E2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C74C3-18BA-4046-9B9F-E3A4828F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856741" cy="667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FC7C9FD-11CE-444C-8B9C-CD393381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254" y="4320000"/>
            <a:ext cx="1833784" cy="17999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812E61-50E8-47CA-94C6-CC7EF5F6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182" y="2236681"/>
            <a:ext cx="1851953" cy="20004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DC5B09-D88A-4F35-98A4-B98F9E7D3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519" y="2236681"/>
            <a:ext cx="1854518" cy="201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1080362"/>
          </a:xfrm>
        </p:spPr>
        <p:txBody>
          <a:bodyPr/>
          <a:lstStyle/>
          <a:p>
            <a:r>
              <a:rPr lang="en-US" dirty="0"/>
              <a:t>Improving the Response to NYC “311 Social Distancing Reports”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000" y="1260181"/>
            <a:ext cx="6992937" cy="360362"/>
          </a:xfrm>
        </p:spPr>
        <p:txBody>
          <a:bodyPr/>
          <a:lstStyle/>
          <a:p>
            <a:r>
              <a:rPr lang="en-US" dirty="0"/>
              <a:t>Introduction:</a:t>
            </a:r>
            <a:endParaRPr lang="en-US" noProof="1"/>
          </a:p>
        </p:txBody>
      </p:sp>
      <p:pic>
        <p:nvPicPr>
          <p:cNvPr id="41" name="Picture Placeholder 40" descr="microscope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399490"/>
            <a:ext cx="1800000" cy="1800000"/>
          </a:xfrm>
        </p:spPr>
      </p:pic>
      <p:pic>
        <p:nvPicPr>
          <p:cNvPr id="33" name="Picture Placeholder 32" descr="hand writing on chalkbaord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7772B6-BA6A-4D25-9A9A-018FBC06E2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Currently , in response to the </a:t>
            </a:r>
            <a:r>
              <a:rPr lang="en-US" dirty="0" err="1">
                <a:latin typeface="Arial Black" panose="020B0A04020102020204" pitchFamily="34" charset="0"/>
              </a:rPr>
              <a:t>Covid</a:t>
            </a:r>
            <a:r>
              <a:rPr lang="en-US" dirty="0">
                <a:latin typeface="Arial Black" panose="020B0A04020102020204" pitchFamily="34" charset="0"/>
              </a:rPr>
              <a:t> 19 virus, NYC has a “Social Distancing” law in effect that allows residents to make a police report using the 311 system.</a:t>
            </a:r>
          </a:p>
          <a:p>
            <a:r>
              <a:rPr lang="en-US" dirty="0">
                <a:latin typeface="Arial Black" panose="020B0A04020102020204" pitchFamily="34" charset="0"/>
              </a:rPr>
              <a:t>Each such 311 report uses police resources to respond.</a:t>
            </a:r>
          </a:p>
          <a:p>
            <a:r>
              <a:rPr lang="en-US" dirty="0">
                <a:latin typeface="Arial Black" panose="020B0A04020102020204" pitchFamily="34" charset="0"/>
              </a:rPr>
              <a:t>Many of the 311 reports end up being “unactionable” due to a variety of reasons.</a:t>
            </a:r>
          </a:p>
          <a:p>
            <a:r>
              <a:rPr lang="en-US" dirty="0">
                <a:latin typeface="Arial Black" panose="020B0A04020102020204" pitchFamily="34" charset="0"/>
              </a:rPr>
              <a:t>Finding a way to detect which reports may have a higher likelihood of being “actionable” as well as understanding underserved/poorly served areas of the city would allow allocation police resources to discourage social distancing violations resulting in savings for the police of time and money.</a:t>
            </a:r>
          </a:p>
          <a:p>
            <a:r>
              <a:rPr lang="en-US" dirty="0">
                <a:latin typeface="Arial Black" panose="020B0A04020102020204" pitchFamily="34" charset="0"/>
              </a:rPr>
              <a:t>Community Leaders may have an interest as well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B2C92-C6BE-4664-86CB-EDF366B6B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751" y="185336"/>
            <a:ext cx="1800000" cy="2031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360000"/>
          </a:xfrm>
        </p:spPr>
        <p:txBody>
          <a:bodyPr/>
          <a:lstStyle/>
          <a:p>
            <a:r>
              <a:rPr lang="en-US" dirty="0"/>
              <a:t>NYC Open Data for 311 Calls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6"/>
            <a:ext cx="4414799" cy="3486603"/>
          </a:xfrm>
        </p:spPr>
        <p:txBody>
          <a:bodyPr/>
          <a:lstStyle/>
          <a:p>
            <a:r>
              <a:rPr lang="en-US" dirty="0"/>
              <a:t>311Social Distancing Reports (311SDRs) can be found in the NYC Open dataset found here: (https://opendata.cityofnewyork.us/calls)</a:t>
            </a:r>
            <a:r>
              <a:rPr lang="en-US" noProof="1"/>
              <a:t>.</a:t>
            </a:r>
          </a:p>
          <a:p>
            <a:pPr lvl="1"/>
            <a:r>
              <a:rPr lang="en-US" noProof="1"/>
              <a:t>In total 1,000 rows with 30 categories of information were gathered using RESTful API call.</a:t>
            </a:r>
          </a:p>
          <a:p>
            <a:pPr lvl="1"/>
            <a:r>
              <a:rPr lang="en-US" noProof="1"/>
              <a:t>Calls with no latitude/longitude were dropped</a:t>
            </a:r>
          </a:p>
          <a:p>
            <a:pPr lvl="1"/>
            <a:r>
              <a:rPr lang="en-US" noProof="1"/>
              <a:t>Data was pruned to useful columns</a:t>
            </a:r>
          </a:p>
          <a:p>
            <a:pPr lvl="1"/>
            <a:r>
              <a:rPr lang="en-US" noProof="1"/>
              <a:t>Additional columns were created to support data analytics</a:t>
            </a:r>
          </a:p>
          <a:p>
            <a:pPr lvl="1"/>
            <a:endParaRPr lang="en-US" noProof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9300" y="2249397"/>
            <a:ext cx="4414795" cy="360000"/>
          </a:xfrm>
        </p:spPr>
        <p:txBody>
          <a:bodyPr/>
          <a:lstStyle/>
          <a:p>
            <a:r>
              <a:rPr lang="en-US" dirty="0"/>
              <a:t>Foursquare Venue Search and Categorization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99300" y="2609396"/>
            <a:ext cx="4414799" cy="2694123"/>
          </a:xfrm>
        </p:spPr>
        <p:txBody>
          <a:bodyPr/>
          <a:lstStyle/>
          <a:p>
            <a:r>
              <a:rPr lang="en-US" dirty="0"/>
              <a:t>Foursquare venues and categories can be obtained here: (https://foursquare.com/)</a:t>
            </a:r>
            <a:r>
              <a:rPr lang="en-US" noProof="1"/>
              <a:t>. </a:t>
            </a:r>
          </a:p>
          <a:p>
            <a:pPr lvl="1"/>
            <a:r>
              <a:rPr lang="en-US" noProof="1"/>
              <a:t>Venue data was obtained for each 311SDR, using parameters of 160 feet from incident location and a maximum of 100 venues.</a:t>
            </a:r>
          </a:p>
          <a:p>
            <a:pPr lvl="1"/>
            <a:r>
              <a:rPr lang="en-US" noProof="1"/>
              <a:t>In total 7,932 rows of venue data were retrieved.</a:t>
            </a:r>
          </a:p>
          <a:p>
            <a:pPr lvl="1"/>
            <a:r>
              <a:rPr lang="en-US" noProof="1"/>
              <a:t>Venue locations needed to be categorized so an additional call was made to the Fousquare API to retrieve over 944 rows of venue category data.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Between 311SDRs and Foursquare Venues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F41C3-79EC-46CE-AB25-080D6D30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" y="1807800"/>
            <a:ext cx="6067425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3E1FC-E47B-4ECA-85B9-401B88A5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940" y="1183957"/>
            <a:ext cx="2599822" cy="3532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B5BBD-C40B-4E4F-88D9-0788A37BE301}"/>
              </a:ext>
            </a:extLst>
          </p:cNvPr>
          <p:cNvSpPr txBox="1"/>
          <p:nvPr/>
        </p:nvSpPr>
        <p:spPr>
          <a:xfrm>
            <a:off x="6941820" y="4945380"/>
            <a:ext cx="5036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revealed </a:t>
            </a:r>
            <a:r>
              <a:rPr lang="en-US" dirty="0">
                <a:highlight>
                  <a:srgbClr val="FFFF00"/>
                </a:highlight>
              </a:rPr>
              <a:t>no correlation </a:t>
            </a:r>
            <a:r>
              <a:rPr lang="en-US" dirty="0"/>
              <a:t>between Foursquare venues and actionability of 311SDR calls. </a:t>
            </a:r>
          </a:p>
        </p:txBody>
      </p:sp>
    </p:spTree>
    <p:extLst>
      <p:ext uri="{BB962C8B-B14F-4D97-AF65-F5344CB8AC3E}">
        <p14:creationId xmlns:p14="http://schemas.microsoft.com/office/powerpoint/2010/main" val="425012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2949F-96EC-430A-A787-AE398DA1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00000"/>
            <a:ext cx="7627620" cy="4580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98A69-1DF8-419F-A49B-FF75625C1DD0}"/>
              </a:ext>
            </a:extLst>
          </p:cNvPr>
          <p:cNvSpPr txBox="1"/>
          <p:nvPr/>
        </p:nvSpPr>
        <p:spPr>
          <a:xfrm>
            <a:off x="7901939" y="900000"/>
            <a:ext cx="183642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sz="1400" dirty="0"/>
              <a:t>Blue Dot = Foursquare Venue</a:t>
            </a:r>
          </a:p>
          <a:p>
            <a:endParaRPr lang="en-US" sz="1400" dirty="0"/>
          </a:p>
          <a:p>
            <a:r>
              <a:rPr lang="en-US" sz="1400" dirty="0"/>
              <a:t>Red Circle = Unactionable 311SDR</a:t>
            </a:r>
          </a:p>
          <a:p>
            <a:endParaRPr lang="en-US" sz="1400" dirty="0"/>
          </a:p>
          <a:p>
            <a:r>
              <a:rPr lang="en-US" sz="1400" dirty="0"/>
              <a:t>Green Circle = Actionable 311SDR</a:t>
            </a:r>
          </a:p>
          <a:p>
            <a:r>
              <a:rPr lang="en-US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6E70F-3CF4-47C7-B44C-45EB16F37790}"/>
              </a:ext>
            </a:extLst>
          </p:cNvPr>
          <p:cNvSpPr txBox="1"/>
          <p:nvPr/>
        </p:nvSpPr>
        <p:spPr>
          <a:xfrm>
            <a:off x="274320" y="564642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 Distancing Reports with Social Venues Displayed </a:t>
            </a:r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C9133-3C34-4FBF-B9AD-87E3DF07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" y="900000"/>
            <a:ext cx="7086085" cy="52280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C1CDE4-B4CB-4F7F-8A34-44F403EAC37A}"/>
              </a:ext>
            </a:extLst>
          </p:cNvPr>
          <p:cNvSpPr/>
          <p:nvPr/>
        </p:nvSpPr>
        <p:spPr>
          <a:xfrm>
            <a:off x="7368540" y="817156"/>
            <a:ext cx="23469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Red Circle = Unactionable 311SDR</a:t>
            </a:r>
          </a:p>
          <a:p>
            <a:endParaRPr lang="en-US" dirty="0"/>
          </a:p>
          <a:p>
            <a:r>
              <a:rPr lang="en-US" dirty="0"/>
              <a:t>Yellow Circle 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Green Circle = Actionable 311SDR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EB891-A71A-477A-9502-4920943EAF9B}"/>
              </a:ext>
            </a:extLst>
          </p:cNvPr>
          <p:cNvSpPr/>
          <p:nvPr/>
        </p:nvSpPr>
        <p:spPr>
          <a:xfrm>
            <a:off x="90922" y="6128668"/>
            <a:ext cx="8702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Social Distancing Reports without Social Venues Displayed </a:t>
            </a:r>
          </a:p>
        </p:txBody>
      </p:sp>
    </p:spTree>
    <p:extLst>
      <p:ext uri="{BB962C8B-B14F-4D97-AF65-F5344CB8AC3E}">
        <p14:creationId xmlns:p14="http://schemas.microsoft.com/office/powerpoint/2010/main" val="84827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1CDE4-B4CB-4F7F-8A34-44F403EAC37A}"/>
              </a:ext>
            </a:extLst>
          </p:cNvPr>
          <p:cNvSpPr/>
          <p:nvPr/>
        </p:nvSpPr>
        <p:spPr>
          <a:xfrm>
            <a:off x="7378782" y="982980"/>
            <a:ext cx="42156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endParaRPr lang="en-US" b="1" dirty="0"/>
          </a:p>
          <a:p>
            <a:r>
              <a:rPr lang="en-US" b="1" dirty="0"/>
              <a:t>Black Points = Outliers</a:t>
            </a:r>
          </a:p>
          <a:p>
            <a:r>
              <a:rPr lang="en-US" b="1" dirty="0"/>
              <a:t>Colored Point = Cluster of similarly actionable / unactionable 311SDR Calls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EB891-A71A-477A-9502-4920943EAF9B}"/>
              </a:ext>
            </a:extLst>
          </p:cNvPr>
          <p:cNvSpPr/>
          <p:nvPr/>
        </p:nvSpPr>
        <p:spPr>
          <a:xfrm>
            <a:off x="360001" y="5773334"/>
            <a:ext cx="6917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DBSCAN (epsilon = .3, samples=5)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CADEA-2FC6-497B-9470-10D9B083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82980"/>
            <a:ext cx="7018782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Directions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32D71-519B-4CE5-8CE7-2F584FF0D299}"/>
              </a:ext>
            </a:extLst>
          </p:cNvPr>
          <p:cNvSpPr txBox="1"/>
          <p:nvPr/>
        </p:nvSpPr>
        <p:spPr>
          <a:xfrm>
            <a:off x="360000" y="1158240"/>
            <a:ext cx="8692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Disproved correlation of 311 Social Distancing Violation Report Locations to nearby Foursquare Venue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Visualizations showed clear signs of clustering of actionable and non-actionable 311SDR.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more data to determine cause of clustering.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Location of NYC Police Departments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Location population Density by latitude and longitude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Socio-economic values for neighborhoods where 311SDR calls were processed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109D1-4CB6-4C34-BA41-C313AA16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39" y="3779519"/>
            <a:ext cx="2905125" cy="2828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C3D6AB-681A-4E06-A91E-CE7C44B8834A}"/>
              </a:ext>
            </a:extLst>
          </p:cNvPr>
          <p:cNvSpPr txBox="1"/>
          <p:nvPr/>
        </p:nvSpPr>
        <p:spPr>
          <a:xfrm>
            <a:off x="7149464" y="5539918"/>
            <a:ext cx="4472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map of NYC Community Board regions is an example of the types of data that may be needed to improve understanding of 311SDR Clustering and facilitate predictions.</a:t>
            </a:r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1"/>
              <a:t>Greg Berry</a:t>
            </a:r>
          </a:p>
        </p:txBody>
      </p:sp>
      <p:pic>
        <p:nvPicPr>
          <p:cNvPr id="18" name="Graphic 17" descr="Envelope icon" title="Icon Presenter Email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/>
              <a:t>biffalobulls@Hotmail.com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7B1465-F470-4BF2-AF53-3EFD9AB361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38721E-BE2E-4E59-8BF4-D89D10B53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-1179"/>
            <a:ext cx="6154044" cy="66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0</TotalTime>
  <Words>519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Lucida Sans Typewriter</vt:lpstr>
      <vt:lpstr>Times New Roman</vt:lpstr>
      <vt:lpstr>Tw Cen MT</vt:lpstr>
      <vt:lpstr>Office Theme</vt:lpstr>
      <vt:lpstr>Improving the Response to NYC “Social Distancing Violation” Reports</vt:lpstr>
      <vt:lpstr>Improving the Response to NYC “311 Social Distancing Reports”</vt:lpstr>
      <vt:lpstr>Data Acquisition and Cleaning</vt:lpstr>
      <vt:lpstr>Correlations Between 311SDRs and Foursquare Venues</vt:lpstr>
      <vt:lpstr>Geographical Data Visualization</vt:lpstr>
      <vt:lpstr>Geographical Data Visualization</vt:lpstr>
      <vt:lpstr>DBSCAN Model</vt:lpstr>
      <vt:lpstr>Conclusion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2020-04-10T00:22:48Z</dcterms:created>
  <dcterms:modified xsi:type="dcterms:W3CDTF">2020-04-10T01:40:16Z</dcterms:modified>
</cp:coreProperties>
</file>